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64" r:id="rId6"/>
    <p:sldId id="262"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40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02800090-DED0-4AF3-8BC8-EF16D20B3812}" type="datetimeFigureOut">
              <a:rPr lang="en-US" smtClean="0"/>
              <a:t>5/2/2016</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5B284DB2-3CCE-451D-890F-94DC57BD79DE}"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800090-DED0-4AF3-8BC8-EF16D20B3812}" type="datetimeFigureOut">
              <a:rPr lang="en-US" smtClean="0"/>
              <a:t>5/2/2016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84DB2-3CCE-451D-890F-94DC57BD79D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800090-DED0-4AF3-8BC8-EF16D20B3812}" type="datetimeFigureOut">
              <a:rPr lang="en-US" smtClean="0"/>
              <a:t>5/2/2016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5B284DB2-3CCE-451D-890F-94DC57BD79D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800090-DED0-4AF3-8BC8-EF16D20B3812}" type="datetimeFigureOut">
              <a:rPr lang="en-US" smtClean="0"/>
              <a:t>5/2/2016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84DB2-3CCE-451D-890F-94DC57BD79DE}"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02800090-DED0-4AF3-8BC8-EF16D20B3812}" type="datetimeFigureOut">
              <a:rPr lang="en-US" smtClean="0"/>
              <a:t>5/2/2016</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5B284DB2-3CCE-451D-890F-94DC57BD79DE}"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2800090-DED0-4AF3-8BC8-EF16D20B3812}" type="datetimeFigureOut">
              <a:rPr lang="en-US" smtClean="0"/>
              <a:t>5/2/2016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84DB2-3CCE-451D-890F-94DC57BD79DE}"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800090-DED0-4AF3-8BC8-EF16D20B3812}" type="datetimeFigureOut">
              <a:rPr lang="en-US" smtClean="0"/>
              <a:t>5/2/2016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284DB2-3CCE-451D-890F-94DC57BD79DE}"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2800090-DED0-4AF3-8BC8-EF16D20B3812}" type="datetimeFigureOut">
              <a:rPr lang="en-US" smtClean="0"/>
              <a:t>5/2/2016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284DB2-3CCE-451D-890F-94DC57BD79DE}"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2800090-DED0-4AF3-8BC8-EF16D20B3812}" type="datetimeFigureOut">
              <a:rPr lang="en-US" smtClean="0"/>
              <a:t>5/2/2016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284DB2-3CCE-451D-890F-94DC57BD79D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800090-DED0-4AF3-8BC8-EF16D20B3812}" type="datetimeFigureOut">
              <a:rPr lang="en-US" smtClean="0"/>
              <a:t>5/2/2016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5B284DB2-3CCE-451D-890F-94DC57BD79DE}"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800090-DED0-4AF3-8BC8-EF16D20B3812}" type="datetimeFigureOut">
              <a:rPr lang="en-US" smtClean="0"/>
              <a:t>5/2/2016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84DB2-3CCE-451D-890F-94DC57BD79DE}"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02800090-DED0-4AF3-8BC8-EF16D20B3812}" type="datetimeFigureOut">
              <a:rPr lang="en-US" smtClean="0"/>
              <a:t>5/2/2016</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5B284DB2-3CCE-451D-890F-94DC57BD79D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efuji@uw.edu" TargetMode="External"/><Relationship Id="rId2" Type="http://schemas.openxmlformats.org/officeDocument/2006/relationships/hyperlink" Target="mailto:taxofc@uw.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1.10.13</a:t>
            </a:r>
            <a:endParaRPr lang="en-US" dirty="0"/>
          </a:p>
        </p:txBody>
      </p:sp>
      <p:sp>
        <p:nvSpPr>
          <p:cNvPr id="2" name="Title 1"/>
          <p:cNvSpPr>
            <a:spLocks noGrp="1"/>
          </p:cNvSpPr>
          <p:nvPr>
            <p:ph type="title"/>
          </p:nvPr>
        </p:nvSpPr>
        <p:spPr/>
        <p:txBody>
          <a:bodyPr/>
          <a:lstStyle/>
          <a:p>
            <a:r>
              <a:rPr lang="en-US" dirty="0" smtClean="0"/>
              <a:t>Value Added Tax</a:t>
            </a:r>
            <a:endParaRPr lang="en-US" dirty="0"/>
          </a:p>
        </p:txBody>
      </p:sp>
    </p:spTree>
    <p:extLst>
      <p:ext uri="{BB962C8B-B14F-4D97-AF65-F5344CB8AC3E}">
        <p14:creationId xmlns:p14="http://schemas.microsoft.com/office/powerpoint/2010/main" val="289410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A </a:t>
            </a:r>
            <a:r>
              <a:rPr lang="en-US" dirty="0"/>
              <a:t>tax on the purchase of a good or </a:t>
            </a:r>
            <a:r>
              <a:rPr lang="en-US" dirty="0" smtClean="0"/>
              <a:t>service</a:t>
            </a:r>
          </a:p>
          <a:p>
            <a:pPr lvl="0"/>
            <a:r>
              <a:rPr lang="en-US" dirty="0" smtClean="0"/>
              <a:t>Usually </a:t>
            </a:r>
            <a:r>
              <a:rPr lang="en-US" dirty="0"/>
              <a:t>seen in the European Union, but also in </a:t>
            </a:r>
            <a:r>
              <a:rPr lang="en-US" dirty="0" smtClean="0"/>
              <a:t>Asia</a:t>
            </a:r>
          </a:p>
          <a:p>
            <a:pPr lvl="0"/>
            <a:r>
              <a:rPr lang="en-US" dirty="0" smtClean="0"/>
              <a:t>Generally </a:t>
            </a:r>
            <a:r>
              <a:rPr lang="en-US" dirty="0"/>
              <a:t>between 15%-25%</a:t>
            </a:r>
          </a:p>
          <a:p>
            <a:endParaRPr lang="en-US" dirty="0"/>
          </a:p>
        </p:txBody>
      </p:sp>
      <p:sp>
        <p:nvSpPr>
          <p:cNvPr id="2" name="Title 1"/>
          <p:cNvSpPr>
            <a:spLocks noGrp="1"/>
          </p:cNvSpPr>
          <p:nvPr>
            <p:ph type="title"/>
          </p:nvPr>
        </p:nvSpPr>
        <p:spPr/>
        <p:txBody>
          <a:bodyPr/>
          <a:lstStyle/>
          <a:p>
            <a:r>
              <a:rPr lang="en-US" dirty="0" smtClean="0"/>
              <a:t>What is Value Added Tax (VAT)?</a:t>
            </a:r>
            <a:endParaRPr lang="en-US" dirty="0"/>
          </a:p>
        </p:txBody>
      </p:sp>
    </p:spTree>
    <p:extLst>
      <p:ext uri="{BB962C8B-B14F-4D97-AF65-F5344CB8AC3E}">
        <p14:creationId xmlns:p14="http://schemas.microsoft.com/office/powerpoint/2010/main" val="595493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No, but it may be difficult to avoid </a:t>
            </a:r>
          </a:p>
          <a:p>
            <a:pPr lvl="0"/>
            <a:r>
              <a:rPr lang="en-US" dirty="0" smtClean="0"/>
              <a:t>You can </a:t>
            </a:r>
            <a:r>
              <a:rPr lang="en-US" dirty="0"/>
              <a:t>try to get a refund at the </a:t>
            </a:r>
            <a:r>
              <a:rPr lang="en-US" dirty="0" smtClean="0"/>
              <a:t>airport</a:t>
            </a:r>
          </a:p>
          <a:p>
            <a:pPr lvl="0"/>
            <a:r>
              <a:rPr lang="en-US" dirty="0" smtClean="0"/>
              <a:t>Best </a:t>
            </a:r>
            <a:r>
              <a:rPr lang="en-US" dirty="0"/>
              <a:t>option is to buy item through the internet when you get </a:t>
            </a:r>
            <a:r>
              <a:rPr lang="en-US" dirty="0" smtClean="0"/>
              <a:t>back</a:t>
            </a:r>
          </a:p>
          <a:p>
            <a:pPr lvl="0"/>
            <a:r>
              <a:rPr lang="en-US" dirty="0" smtClean="0"/>
              <a:t>Note: The UW does not have a </a:t>
            </a:r>
            <a:r>
              <a:rPr lang="en-US" smtClean="0"/>
              <a:t>VAT number</a:t>
            </a:r>
            <a:endParaRPr lang="en-US" dirty="0"/>
          </a:p>
          <a:p>
            <a:endParaRPr lang="en-US" dirty="0"/>
          </a:p>
        </p:txBody>
      </p:sp>
      <p:sp>
        <p:nvSpPr>
          <p:cNvPr id="2" name="Title 1"/>
          <p:cNvSpPr>
            <a:spLocks noGrp="1"/>
          </p:cNvSpPr>
          <p:nvPr>
            <p:ph type="title"/>
          </p:nvPr>
        </p:nvSpPr>
        <p:spPr/>
        <p:txBody>
          <a:bodyPr>
            <a:normAutofit fontScale="90000"/>
          </a:bodyPr>
          <a:lstStyle/>
          <a:p>
            <a:pPr lvl="0"/>
            <a:r>
              <a:rPr lang="en-US" dirty="0" smtClean="0"/>
              <a:t>Do we have to pay this tax?</a:t>
            </a:r>
            <a:br>
              <a:rPr lang="en-US" dirty="0" smtClean="0"/>
            </a:br>
            <a:endParaRPr lang="en-US" dirty="0"/>
          </a:p>
        </p:txBody>
      </p:sp>
    </p:spTree>
    <p:extLst>
      <p:ext uri="{BB962C8B-B14F-4D97-AF65-F5344CB8AC3E}">
        <p14:creationId xmlns:p14="http://schemas.microsoft.com/office/powerpoint/2010/main" val="835035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Check award documentation to see if VAT is or is not allowable.</a:t>
            </a:r>
          </a:p>
          <a:p>
            <a:pPr lvl="1"/>
            <a:r>
              <a:rPr lang="en-US" dirty="0" smtClean="0"/>
              <a:t>For any awards from NIH or other DHHS agencies (CDC, HRSA, etc.), the VAT would not be allowed because the foreign component of those awards is significant.  VAT would need to be paid from non-sponsored funds.  See sample NIH language below: </a:t>
            </a:r>
          </a:p>
          <a:p>
            <a:pPr lvl="1"/>
            <a:endParaRPr lang="en-US" dirty="0"/>
          </a:p>
          <a:p>
            <a:pPr lvl="1"/>
            <a:r>
              <a:rPr lang="en-US" dirty="0" smtClean="0"/>
              <a:t>Customs </a:t>
            </a:r>
            <a:r>
              <a:rPr lang="en-US" dirty="0"/>
              <a:t>and Import Duties:  Allowable under grants to domestic organizations when performance will take place entirely within the United States, its possessions, or its territories, or when foreign involvement in the project is incidental to the overall grant-supported project.  Charges may include consular fees, customs surtaxes, </a:t>
            </a:r>
            <a:r>
              <a:rPr lang="en-US" dirty="0">
                <a:solidFill>
                  <a:srgbClr val="FF0000"/>
                </a:solidFill>
              </a:rPr>
              <a:t>value-added taxes</a:t>
            </a:r>
            <a:r>
              <a:rPr lang="en-US" dirty="0"/>
              <a:t>, and other related charges.  Consular fees, customs surtaxes, </a:t>
            </a:r>
            <a:r>
              <a:rPr lang="en-US" dirty="0">
                <a:solidFill>
                  <a:srgbClr val="FF0000"/>
                </a:solidFill>
              </a:rPr>
              <a:t>value-added taxes, </a:t>
            </a:r>
            <a:r>
              <a:rPr lang="en-US" dirty="0"/>
              <a:t>and other related charges are </a:t>
            </a:r>
            <a:r>
              <a:rPr lang="en-US" dirty="0">
                <a:solidFill>
                  <a:srgbClr val="FF0000"/>
                </a:solidFill>
              </a:rPr>
              <a:t>unallowable on foreign grants or the foreign component of a domestic grant</a:t>
            </a:r>
            <a:r>
              <a:rPr lang="en-US" dirty="0"/>
              <a:t>. </a:t>
            </a:r>
          </a:p>
          <a:p>
            <a:pPr lvl="1"/>
            <a:endParaRPr lang="en-US" dirty="0"/>
          </a:p>
        </p:txBody>
      </p:sp>
      <p:sp>
        <p:nvSpPr>
          <p:cNvPr id="3" name="Title 2"/>
          <p:cNvSpPr>
            <a:spLocks noGrp="1"/>
          </p:cNvSpPr>
          <p:nvPr>
            <p:ph type="title"/>
          </p:nvPr>
        </p:nvSpPr>
        <p:spPr/>
        <p:txBody>
          <a:bodyPr/>
          <a:lstStyle/>
          <a:p>
            <a:r>
              <a:rPr lang="en-US" dirty="0" smtClean="0"/>
              <a:t>RESPONSIBILITIES - DEPARTMENT</a:t>
            </a:r>
            <a:endParaRPr lang="en-US" dirty="0"/>
          </a:p>
        </p:txBody>
      </p:sp>
    </p:spTree>
    <p:extLst>
      <p:ext uri="{BB962C8B-B14F-4D97-AF65-F5344CB8AC3E}">
        <p14:creationId xmlns:p14="http://schemas.microsoft.com/office/powerpoint/2010/main" val="1420243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Review prior purchases that include VAT and transfer any unallowed VAT off of the grant.</a:t>
            </a:r>
          </a:p>
          <a:p>
            <a:r>
              <a:rPr lang="en-US" dirty="0" smtClean="0"/>
              <a:t>Since OMB does not address these particular taxes, for other federal sponsors, review the particular terms and conditions to see if VAT is addressed.  If no, then apply the general principles of </a:t>
            </a:r>
            <a:r>
              <a:rPr lang="en-US" dirty="0" err="1" smtClean="0"/>
              <a:t>allowability</a:t>
            </a:r>
            <a:r>
              <a:rPr lang="en-US" dirty="0" smtClean="0"/>
              <a:t>:  reasonable, allocable, and consistent treatment.</a:t>
            </a:r>
          </a:p>
        </p:txBody>
      </p:sp>
      <p:sp>
        <p:nvSpPr>
          <p:cNvPr id="3" name="Title 2"/>
          <p:cNvSpPr>
            <a:spLocks noGrp="1"/>
          </p:cNvSpPr>
          <p:nvPr>
            <p:ph type="title"/>
          </p:nvPr>
        </p:nvSpPr>
        <p:spPr/>
        <p:txBody>
          <a:bodyPr/>
          <a:lstStyle/>
          <a:p>
            <a:r>
              <a:rPr lang="en-US" dirty="0" smtClean="0"/>
              <a:t>Responsibilities – department, contd.</a:t>
            </a:r>
            <a:endParaRPr lang="en-US" dirty="0"/>
          </a:p>
        </p:txBody>
      </p:sp>
    </p:spTree>
    <p:extLst>
      <p:ext uri="{BB962C8B-B14F-4D97-AF65-F5344CB8AC3E}">
        <p14:creationId xmlns:p14="http://schemas.microsoft.com/office/powerpoint/2010/main" val="907602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Communicate the policy to campus and advise them on what they need to do to ensure they are only charging allowable costs to their </a:t>
            </a:r>
            <a:r>
              <a:rPr lang="en-US" dirty="0" smtClean="0"/>
              <a:t>grants</a:t>
            </a:r>
            <a:endParaRPr lang="en-US" dirty="0"/>
          </a:p>
          <a:p>
            <a:r>
              <a:rPr lang="en-US" dirty="0"/>
              <a:t>Field questions (EIO/GCA Compliance/UW Tax Office)</a:t>
            </a:r>
          </a:p>
          <a:p>
            <a:endParaRPr lang="en-US" dirty="0"/>
          </a:p>
        </p:txBody>
      </p:sp>
      <p:sp>
        <p:nvSpPr>
          <p:cNvPr id="2" name="Title 1"/>
          <p:cNvSpPr>
            <a:spLocks noGrp="1"/>
          </p:cNvSpPr>
          <p:nvPr>
            <p:ph type="title"/>
          </p:nvPr>
        </p:nvSpPr>
        <p:spPr/>
        <p:txBody>
          <a:bodyPr/>
          <a:lstStyle/>
          <a:p>
            <a:r>
              <a:rPr lang="en-US" dirty="0" smtClean="0"/>
              <a:t>RESPONSIBILITIES – CENTRAL OFFICES</a:t>
            </a:r>
            <a:endParaRPr lang="en-US" dirty="0"/>
          </a:p>
        </p:txBody>
      </p:sp>
    </p:spTree>
    <p:extLst>
      <p:ext uri="{BB962C8B-B14F-4D97-AF65-F5344CB8AC3E}">
        <p14:creationId xmlns:p14="http://schemas.microsoft.com/office/powerpoint/2010/main" val="659666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UW Tax Department </a:t>
            </a:r>
            <a:r>
              <a:rPr lang="en-US" dirty="0" smtClean="0">
                <a:hlinkClick r:id="rId2"/>
              </a:rPr>
              <a:t>taxofc@uw.edu</a:t>
            </a:r>
            <a:r>
              <a:rPr lang="en-US" dirty="0" smtClean="0"/>
              <a:t> or 206.685.0571</a:t>
            </a:r>
            <a:endParaRPr lang="en-US" dirty="0"/>
          </a:p>
          <a:p>
            <a:r>
              <a:rPr lang="en-US" dirty="0" smtClean="0"/>
              <a:t>Equipment </a:t>
            </a:r>
            <a:r>
              <a:rPr lang="en-US" dirty="0" smtClean="0"/>
              <a:t>Inventory </a:t>
            </a:r>
            <a:r>
              <a:rPr lang="en-US" dirty="0" smtClean="0"/>
              <a:t>Office Erin Fujiwara </a:t>
            </a:r>
            <a:r>
              <a:rPr lang="en-US" dirty="0" smtClean="0">
                <a:hlinkClick r:id="rId3"/>
              </a:rPr>
              <a:t>efuji@uw.edu</a:t>
            </a:r>
            <a:r>
              <a:rPr lang="en-US" dirty="0" smtClean="0"/>
              <a:t> </a:t>
            </a:r>
            <a:r>
              <a:rPr lang="en-US" dirty="0" smtClean="0"/>
              <a:t>or 206.543.9859</a:t>
            </a:r>
            <a:endParaRPr lang="en-US" dirty="0"/>
          </a:p>
        </p:txBody>
      </p:sp>
      <p:sp>
        <p:nvSpPr>
          <p:cNvPr id="3" name="Title 2"/>
          <p:cNvSpPr>
            <a:spLocks noGrp="1"/>
          </p:cNvSpPr>
          <p:nvPr>
            <p:ph type="title"/>
          </p:nvPr>
        </p:nvSpPr>
        <p:spPr/>
        <p:txBody>
          <a:bodyPr/>
          <a:lstStyle/>
          <a:p>
            <a:r>
              <a:rPr lang="en-US" dirty="0" smtClean="0"/>
              <a:t>CONTACT	 Information	</a:t>
            </a:r>
            <a:endParaRPr lang="en-US" dirty="0"/>
          </a:p>
        </p:txBody>
      </p:sp>
    </p:spTree>
    <p:extLst>
      <p:ext uri="{BB962C8B-B14F-4D97-AF65-F5344CB8AC3E}">
        <p14:creationId xmlns:p14="http://schemas.microsoft.com/office/powerpoint/2010/main" val="1837651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343</TotalTime>
  <Words>361</Words>
  <Application>Microsoft Office PowerPoint</Application>
  <PresentationFormat>On-screen Show (4:3)</PresentationFormat>
  <Paragraphs>26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Franklin Gothic Medium</vt:lpstr>
      <vt:lpstr>Wingdings</vt:lpstr>
      <vt:lpstr>Wingdings 2</vt:lpstr>
      <vt:lpstr>Grid</vt:lpstr>
      <vt:lpstr>Value Added Tax</vt:lpstr>
      <vt:lpstr>What is Value Added Tax (VAT)?</vt:lpstr>
      <vt:lpstr>Do we have to pay this tax? </vt:lpstr>
      <vt:lpstr>RESPONSIBILITIES - DEPARTMENT</vt:lpstr>
      <vt:lpstr>Responsibilities – department, contd.</vt:lpstr>
      <vt:lpstr>RESPONSIBILITIES – CENTRAL OFFICES</vt:lpstr>
      <vt:lpstr>CONTACT  Information </vt:lpstr>
    </vt:vector>
  </TitlesOfParts>
  <Company>University of Washington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Value Added Tax</dc:title>
  <dc:creator>erinfay</dc:creator>
  <cp:lastModifiedBy>Erin M. Fujiwara</cp:lastModifiedBy>
  <cp:revision>9</cp:revision>
  <dcterms:created xsi:type="dcterms:W3CDTF">2012-10-30T19:56:08Z</dcterms:created>
  <dcterms:modified xsi:type="dcterms:W3CDTF">2016-05-02T15:49:58Z</dcterms:modified>
</cp:coreProperties>
</file>